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2"/>
  </p:sldMasterIdLst>
  <p:notesMasterIdLst>
    <p:notesMasterId r:id="rId12"/>
  </p:notesMasterIdLst>
  <p:handoutMasterIdLst>
    <p:handoutMasterId r:id="rId13"/>
  </p:handoutMasterIdLst>
  <p:sldIdLst>
    <p:sldId id="277" r:id="rId3"/>
    <p:sldId id="278" r:id="rId4"/>
    <p:sldId id="281" r:id="rId5"/>
    <p:sldId id="279" r:id="rId6"/>
    <p:sldId id="282" r:id="rId7"/>
    <p:sldId id="280" r:id="rId8"/>
    <p:sldId id="283" r:id="rId9"/>
    <p:sldId id="284" r:id="rId10"/>
    <p:sldId id="285"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40" userDrawn="1">
          <p15:clr>
            <a:srgbClr val="A4A3A4"/>
          </p15:clr>
        </p15:guide>
        <p15:guide id="2" orient="horz" pos="216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DD865F8-5A19-472D-9B29-EB83330479CE}" v="37" dt="2019-12-05T19:54:10.442"/>
  </p1510:revLst>
</p1510:revInfo>
</file>

<file path=ppt/tableStyles.xml><?xml version="1.0" encoding="utf-8"?>
<a:tblStyleLst xmlns:a="http://schemas.openxmlformats.org/drawingml/2006/main" def="{9DCAF9ED-07DC-4A11-8D7F-57B35C25682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0" d="100"/>
          <a:sy n="70" d="100"/>
        </p:scale>
        <p:origin x="536" y="60"/>
      </p:cViewPr>
      <p:guideLst>
        <p:guide pos="3840"/>
        <p:guide orient="horz" pos="2160"/>
      </p:guideLst>
    </p:cSldViewPr>
  </p:slideViewPr>
  <p:notesTextViewPr>
    <p:cViewPr>
      <p:scale>
        <a:sx n="1" d="1"/>
        <a:sy n="1" d="1"/>
      </p:scale>
      <p:origin x="0" y="0"/>
    </p:cViewPr>
  </p:notesTextViewPr>
  <p:notesViewPr>
    <p:cSldViewPr snapToGrid="0">
      <p:cViewPr varScale="1">
        <p:scale>
          <a:sx n="82" d="100"/>
          <a:sy n="82" d="100"/>
        </p:scale>
        <p:origin x="2994" y="78"/>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handoutMaster" Target="handoutMasters/handoutMaster1.xml"/><Relationship Id="rId18" Type="http://schemas.microsoft.com/office/2015/10/relationships/revisionInfo" Target="revisionInfo.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slideMaster" Target="slideMasters/slideMaster1.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viewProps" Target="view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5DD71D7-55AC-46BD-81B3-09AB2F9EFBD8}" type="datetimeFigureOut">
              <a:rPr lang="en-US" smtClean="0"/>
              <a:t>12/5/2019</a:t>
            </a:fld>
            <a:endParaRPr lang="en-US"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840BD58-3BFF-4EAF-BB8B-AC67FE801E47}" type="slidenum">
              <a:rPr lang="en-US" smtClean="0"/>
              <a:t>‹#›</a:t>
            </a:fld>
            <a:endParaRPr lang="en-US" dirty="0"/>
          </a:p>
        </p:txBody>
      </p:sp>
    </p:spTree>
    <p:extLst>
      <p:ext uri="{BB962C8B-B14F-4D97-AF65-F5344CB8AC3E}">
        <p14:creationId xmlns:p14="http://schemas.microsoft.com/office/powerpoint/2010/main" val="401059436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F89424F-BB59-4F4E-9822-4CA3E770FFD2}" type="datetimeFigureOut">
              <a:rPr lang="en-US" smtClean="0"/>
              <a:t>12/5/2019</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0861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8322CDD-9D6C-4F63-9EC2-648226624108}" type="slidenum">
              <a:rPr lang="en-US" smtClean="0"/>
              <a:t>‹#›</a:t>
            </a:fld>
            <a:endParaRPr lang="en-US" dirty="0"/>
          </a:p>
        </p:txBody>
      </p:sp>
    </p:spTree>
    <p:extLst>
      <p:ext uri="{BB962C8B-B14F-4D97-AF65-F5344CB8AC3E}">
        <p14:creationId xmlns:p14="http://schemas.microsoft.com/office/powerpoint/2010/main" val="8510265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066800" y="2606040"/>
            <a:ext cx="10058400" cy="2743200"/>
          </a:xfrm>
        </p:spPr>
        <p:txBody>
          <a:bodyPr anchor="b">
            <a:normAutofit/>
          </a:bodyPr>
          <a:lstStyle>
            <a:lvl1pPr algn="l">
              <a:lnSpc>
                <a:spcPct val="80000"/>
              </a:lnSpc>
              <a:defRPr sz="6800">
                <a:solidFill>
                  <a:schemeClr val="tx1"/>
                </a:solidFill>
                <a:effectLst>
                  <a:outerShdw blurRad="38100" dist="25400" dir="18900000" algn="bl" rotWithShape="0">
                    <a:schemeClr val="bg1">
                      <a:alpha val="80000"/>
                    </a:schemeClr>
                  </a:outerShdw>
                </a:effectLst>
              </a:defRPr>
            </a:lvl1pPr>
          </a:lstStyle>
          <a:p>
            <a:r>
              <a:rPr lang="en-US"/>
              <a:t>Click to edit Master title style</a:t>
            </a:r>
          </a:p>
        </p:txBody>
      </p:sp>
      <p:sp>
        <p:nvSpPr>
          <p:cNvPr id="3" name="Subtitle 2"/>
          <p:cNvSpPr>
            <a:spLocks noGrp="1"/>
          </p:cNvSpPr>
          <p:nvPr>
            <p:ph type="subTitle" idx="1"/>
          </p:nvPr>
        </p:nvSpPr>
        <p:spPr>
          <a:xfrm>
            <a:off x="1066800" y="5360437"/>
            <a:ext cx="10058400" cy="365760"/>
          </a:xfrm>
        </p:spPr>
        <p:txBody>
          <a:bodyPr>
            <a:normAutofit/>
          </a:bodyPr>
          <a:lstStyle>
            <a:lvl1pPr marL="0" indent="0" algn="l">
              <a:spcBef>
                <a:spcPts val="0"/>
              </a:spcBef>
              <a:buNone/>
              <a:defRPr sz="2000" b="1" cap="all" baseline="0">
                <a:solidFill>
                  <a:schemeClr val="accent1"/>
                </a:solidFill>
                <a:effectLs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8" name="Rectangle 7"/>
          <p:cNvSpPr/>
          <p:nvPr userDrawn="1"/>
        </p:nvSpPr>
        <p:spPr>
          <a:xfrm>
            <a:off x="0" y="5888736"/>
            <a:ext cx="12192000" cy="109728"/>
          </a:xfrm>
          <a:prstGeom prst="rect">
            <a:avLst/>
          </a:prstGeom>
          <a:ln>
            <a:noFill/>
          </a:ln>
          <a:effectLst>
            <a:outerShdw blurRad="25400" dist="25400" dir="5400000" algn="t" rotWithShape="0">
              <a:schemeClr val="bg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userDrawn="1"/>
        </p:nvSpPr>
        <p:spPr>
          <a:xfrm>
            <a:off x="0" y="5888736"/>
            <a:ext cx="12192000" cy="109728"/>
          </a:xfrm>
          <a:prstGeom prst="rect">
            <a:avLst/>
          </a:prstGeom>
          <a:ln>
            <a:noFill/>
          </a:ln>
          <a:effectLst>
            <a:innerShdw blurRad="25400" dist="12700" dir="16200000">
              <a:schemeClr val="accent1">
                <a:lumMod val="50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7988627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31375A4-56A4-47D6-9801-1991572033F7}" type="slidenum">
              <a:rPr lang="en-US" smtClean="0"/>
              <a:t>‹#›</a:t>
            </a:fld>
            <a:endParaRPr lang="en-US" dirty="0"/>
          </a:p>
        </p:txBody>
      </p:sp>
    </p:spTree>
    <p:extLst>
      <p:ext uri="{BB962C8B-B14F-4D97-AF65-F5344CB8AC3E}">
        <p14:creationId xmlns:p14="http://schemas.microsoft.com/office/powerpoint/2010/main" val="31124441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8" name="Picture 7"/>
          <p:cNvPicPr>
            <a:picLocks noChangeAspect="1"/>
          </p:cNvPicPr>
          <p:nvPr userDrawn="1"/>
        </p:nvPicPr>
        <p:blipFill rotWithShape="1">
          <a:blip r:embed="rId2" cstate="print">
            <a:extLst>
              <a:ext uri="{28A0092B-C50C-407E-A947-70E740481C1C}">
                <a14:useLocalDpi xmlns:a14="http://schemas.microsoft.com/office/drawing/2010/main" val="0"/>
              </a:ext>
            </a:extLst>
          </a:blip>
          <a:srcRect/>
          <a:stretch/>
        </p:blipFill>
        <p:spPr bwMode="hidden">
          <a:xfrm>
            <a:off x="7753739" y="283"/>
            <a:ext cx="4435717" cy="6856286"/>
          </a:xfrm>
          <a:prstGeom prst="rect">
            <a:avLst/>
          </a:prstGeom>
        </p:spPr>
      </p:pic>
      <p:sp>
        <p:nvSpPr>
          <p:cNvPr id="2" name="Title 1"/>
          <p:cNvSpPr>
            <a:spLocks noGrp="1"/>
          </p:cNvSpPr>
          <p:nvPr>
            <p:ph type="title"/>
          </p:nvPr>
        </p:nvSpPr>
        <p:spPr>
          <a:xfrm>
            <a:off x="1066800" y="1565829"/>
            <a:ext cx="5943600" cy="4114800"/>
          </a:xfrm>
        </p:spPr>
        <p:txBody>
          <a:bodyPr anchor="b">
            <a:normAutofit/>
          </a:bodyPr>
          <a:lstStyle>
            <a:lvl1pPr>
              <a:lnSpc>
                <a:spcPct val="80000"/>
              </a:lnSpc>
              <a:defRPr sz="5400">
                <a:effectLst>
                  <a:outerShdw blurRad="38100" dist="25400" dir="18900000" algn="bl" rotWithShape="0">
                    <a:schemeClr val="bg1">
                      <a:alpha val="80000"/>
                    </a:schemeClr>
                  </a:outerShdw>
                </a:effectLst>
              </a:defRPr>
            </a:lvl1pPr>
          </a:lstStyle>
          <a:p>
            <a:r>
              <a:rPr lang="en-US"/>
              <a:t>Click to edit Master title style</a:t>
            </a:r>
          </a:p>
        </p:txBody>
      </p:sp>
      <p:sp>
        <p:nvSpPr>
          <p:cNvPr id="3" name="Text Placeholder 2"/>
          <p:cNvSpPr>
            <a:spLocks noGrp="1"/>
          </p:cNvSpPr>
          <p:nvPr>
            <p:ph type="body" idx="1"/>
          </p:nvPr>
        </p:nvSpPr>
        <p:spPr>
          <a:xfrm>
            <a:off x="1066801" y="5682343"/>
            <a:ext cx="5943600" cy="410547"/>
          </a:xfrm>
        </p:spPr>
        <p:txBody>
          <a:bodyPr>
            <a:normAutofit/>
          </a:bodyPr>
          <a:lstStyle>
            <a:lvl1pPr marL="0" indent="0">
              <a:spcBef>
                <a:spcPts val="0"/>
              </a:spcBef>
              <a:buNone/>
              <a:defRPr sz="2200" b="1" cap="all" baseline="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
        <p:nvSpPr>
          <p:cNvPr id="9" name="Rectangle 8"/>
          <p:cNvSpPr/>
          <p:nvPr userDrawn="1"/>
        </p:nvSpPr>
        <p:spPr>
          <a:xfrm>
            <a:off x="7707084" y="0"/>
            <a:ext cx="54864" cy="6858000"/>
          </a:xfrm>
          <a:prstGeom prst="rect">
            <a:avLst/>
          </a:prstGeom>
          <a:ln>
            <a:noFill/>
          </a:ln>
          <a:effectLst>
            <a:outerShdw blurRad="25400" dist="25400" algn="t" rotWithShape="0">
              <a:schemeClr val="bg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userDrawn="1"/>
        </p:nvSpPr>
        <p:spPr>
          <a:xfrm>
            <a:off x="7707084" y="0"/>
            <a:ext cx="54864" cy="6858000"/>
          </a:xfrm>
          <a:prstGeom prst="rect">
            <a:avLst/>
          </a:prstGeom>
          <a:ln>
            <a:noFill/>
          </a:ln>
          <a:effectLst>
            <a:innerShdw blurRad="25400" dist="127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506778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5400" y="1825625"/>
            <a:ext cx="4724400" cy="4117975"/>
          </a:xfrm>
        </p:spPr>
        <p:txBody>
          <a:bodyPr>
            <a:normAutofit/>
          </a:bodyPr>
          <a:lstStyle>
            <a:lvl1pPr>
              <a:defRPr sz="2000"/>
            </a:lvl1pPr>
            <a:lvl2pPr>
              <a:defRPr sz="1800"/>
            </a:lvl2pPr>
            <a:lvl3pPr>
              <a:defRPr sz="1600"/>
            </a:lvl3pPr>
            <a:lvl4pPr>
              <a:defRPr sz="1400"/>
            </a:lvl4pPr>
            <a:lvl5pPr>
              <a:defRPr sz="14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199" y="1825625"/>
            <a:ext cx="4724400" cy="4117975"/>
          </a:xfrm>
        </p:spPr>
        <p:txBody>
          <a:bodyPr>
            <a:normAutofit/>
          </a:bodyPr>
          <a:lstStyle>
            <a:lvl1pPr>
              <a:defRPr sz="2000"/>
            </a:lvl1pPr>
            <a:lvl2pPr>
              <a:defRPr sz="1800"/>
            </a:lvl2pPr>
            <a:lvl3pPr>
              <a:defRPr sz="1600"/>
            </a:lvl3pPr>
            <a:lvl4pPr>
              <a:defRPr sz="1400"/>
            </a:lvl4pPr>
            <a:lvl5pPr>
              <a:defRPr sz="14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E31375A4-56A4-47D6-9801-1991572033F7}" type="slidenum">
              <a:rPr lang="en-US" smtClean="0"/>
              <a:t>‹#›</a:t>
            </a:fld>
            <a:endParaRPr lang="en-US" dirty="0"/>
          </a:p>
        </p:txBody>
      </p:sp>
    </p:spTree>
    <p:extLst>
      <p:ext uri="{BB962C8B-B14F-4D97-AF65-F5344CB8AC3E}">
        <p14:creationId xmlns:p14="http://schemas.microsoft.com/office/powerpoint/2010/main" val="4044567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a:xfrm>
            <a:off x="1295400" y="1828800"/>
            <a:ext cx="4727448" cy="641350"/>
          </a:xfrm>
        </p:spPr>
        <p:txBody>
          <a:bodyPr anchor="ctr">
            <a:normAutofit/>
          </a:bodyPr>
          <a:lstStyle>
            <a:lvl1pPr marL="0" indent="0">
              <a:spcBef>
                <a:spcPts val="0"/>
              </a:spcBef>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95400" y="2470151"/>
            <a:ext cx="4727448" cy="3473450"/>
          </a:xfrm>
        </p:spPr>
        <p:txBody>
          <a:bodyPr>
            <a:normAutofit/>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67628" y="1828800"/>
            <a:ext cx="4727448" cy="641350"/>
          </a:xfrm>
        </p:spPr>
        <p:txBody>
          <a:bodyPr anchor="ctr">
            <a:normAutofit/>
          </a:bodyPr>
          <a:lstStyle>
            <a:lvl1pPr marL="0" indent="0">
              <a:spcBef>
                <a:spcPts val="0"/>
              </a:spcBef>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69152" y="2470151"/>
            <a:ext cx="4727448" cy="3473450"/>
          </a:xfrm>
        </p:spPr>
        <p:txBody>
          <a:bodyPr>
            <a:normAutofit/>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E31375A4-56A4-47D6-9801-1991572033F7}" type="slidenum">
              <a:rPr lang="en-US" smtClean="0"/>
              <a:t>‹#›</a:t>
            </a:fld>
            <a:endParaRPr lang="en-US" dirty="0"/>
          </a:p>
        </p:txBody>
      </p:sp>
    </p:spTree>
    <p:extLst>
      <p:ext uri="{BB962C8B-B14F-4D97-AF65-F5344CB8AC3E}">
        <p14:creationId xmlns:p14="http://schemas.microsoft.com/office/powerpoint/2010/main" val="33979065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E31375A4-56A4-47D6-9801-1991572033F7}" type="slidenum">
              <a:rPr lang="en-US" smtClean="0"/>
              <a:t>‹#›</a:t>
            </a:fld>
            <a:endParaRPr lang="en-US" dirty="0"/>
          </a:p>
        </p:txBody>
      </p:sp>
    </p:spTree>
    <p:extLst>
      <p:ext uri="{BB962C8B-B14F-4D97-AF65-F5344CB8AC3E}">
        <p14:creationId xmlns:p14="http://schemas.microsoft.com/office/powerpoint/2010/main" val="32389767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E31375A4-56A4-47D6-9801-1991572033F7}" type="slidenum">
              <a:rPr lang="en-US" smtClean="0"/>
              <a:t>‹#›</a:t>
            </a:fld>
            <a:endParaRPr lang="en-US" dirty="0"/>
          </a:p>
        </p:txBody>
      </p:sp>
    </p:spTree>
    <p:extLst>
      <p:ext uri="{BB962C8B-B14F-4D97-AF65-F5344CB8AC3E}">
        <p14:creationId xmlns:p14="http://schemas.microsoft.com/office/powerpoint/2010/main" val="21468172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pic>
        <p:nvPicPr>
          <p:cNvPr id="9" name="Picture 8"/>
          <p:cNvPicPr>
            <a:picLocks noChangeAspect="1"/>
          </p:cNvPicPr>
          <p:nvPr userDrawn="1"/>
        </p:nvPicPr>
        <p:blipFill rotWithShape="1">
          <a:blip r:embed="rId2" cstate="print">
            <a:extLst>
              <a:ext uri="{28A0092B-C50C-407E-A947-70E740481C1C}">
                <a14:useLocalDpi xmlns:a14="http://schemas.microsoft.com/office/drawing/2010/main" val="0"/>
              </a:ext>
            </a:extLst>
          </a:blip>
          <a:srcRect/>
          <a:stretch/>
        </p:blipFill>
        <p:spPr bwMode="hidden">
          <a:xfrm>
            <a:off x="7753739" y="283"/>
            <a:ext cx="4435717" cy="6856286"/>
          </a:xfrm>
          <a:prstGeom prst="rect">
            <a:avLst/>
          </a:prstGeom>
        </p:spPr>
      </p:pic>
      <p:sp>
        <p:nvSpPr>
          <p:cNvPr id="10" name="Rectangle 9"/>
          <p:cNvSpPr/>
          <p:nvPr userDrawn="1"/>
        </p:nvSpPr>
        <p:spPr>
          <a:xfrm>
            <a:off x="7707084" y="0"/>
            <a:ext cx="54864" cy="6858000"/>
          </a:xfrm>
          <a:prstGeom prst="rect">
            <a:avLst/>
          </a:prstGeom>
          <a:ln>
            <a:noFill/>
          </a:ln>
          <a:effectLst>
            <a:outerShdw blurRad="25400" dist="25400" algn="t" rotWithShape="0">
              <a:schemeClr val="bg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userDrawn="1"/>
        </p:nvSpPr>
        <p:spPr>
          <a:xfrm>
            <a:off x="7707084" y="0"/>
            <a:ext cx="54864" cy="6858000"/>
          </a:xfrm>
          <a:prstGeom prst="rect">
            <a:avLst/>
          </a:prstGeom>
          <a:ln>
            <a:noFill/>
          </a:ln>
          <a:effectLst>
            <a:innerShdw blurRad="25400" dist="127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8229601" y="2514600"/>
            <a:ext cx="3474720"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790302" y="685800"/>
            <a:ext cx="6126480" cy="5486400"/>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229600" y="4343400"/>
            <a:ext cx="3474720" cy="1188720"/>
          </a:xfrm>
        </p:spPr>
        <p:txBody>
          <a:bodyPr>
            <a:normAutofit/>
          </a:bodyPr>
          <a:lstStyle>
            <a:lvl1pPr marL="0" indent="0">
              <a:spcBef>
                <a:spcPts val="80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E31375A4-56A4-47D6-9801-1991572033F7}" type="slidenum">
              <a:rPr lang="en-US" smtClean="0"/>
              <a:t>‹#›</a:t>
            </a:fld>
            <a:endParaRPr lang="en-US" dirty="0"/>
          </a:p>
        </p:txBody>
      </p:sp>
    </p:spTree>
    <p:extLst>
      <p:ext uri="{BB962C8B-B14F-4D97-AF65-F5344CB8AC3E}">
        <p14:creationId xmlns:p14="http://schemas.microsoft.com/office/powerpoint/2010/main" val="16673741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bwMode="hidden">
          <a:xfrm>
            <a:off x="7753739" y="283"/>
            <a:ext cx="4435717" cy="6856286"/>
          </a:xfrm>
          <a:prstGeom prst="rect">
            <a:avLst/>
          </a:prstGeom>
        </p:spPr>
      </p:pic>
      <p:sp>
        <p:nvSpPr>
          <p:cNvPr id="9" name="Rectangle 8"/>
          <p:cNvSpPr/>
          <p:nvPr/>
        </p:nvSpPr>
        <p:spPr>
          <a:xfrm>
            <a:off x="7707084" y="0"/>
            <a:ext cx="54864" cy="6858000"/>
          </a:xfrm>
          <a:prstGeom prst="rect">
            <a:avLst/>
          </a:prstGeom>
          <a:ln>
            <a:noFill/>
          </a:ln>
          <a:effectLst>
            <a:outerShdw blurRad="25400" dist="25400" algn="t" rotWithShape="0">
              <a:schemeClr val="bg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7707084" y="0"/>
            <a:ext cx="54864" cy="6858000"/>
          </a:xfrm>
          <a:prstGeom prst="rect">
            <a:avLst/>
          </a:prstGeom>
          <a:ln>
            <a:noFill/>
          </a:ln>
          <a:effectLst>
            <a:innerShdw blurRad="25400" dist="127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8229600" y="2514600"/>
            <a:ext cx="3474720"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0" y="1325880"/>
            <a:ext cx="6858000" cy="4206240"/>
          </a:xfrm>
          <a:solidFill>
            <a:schemeClr val="bg2"/>
          </a:solidFill>
          <a:effectLst>
            <a:outerShdw blurRad="63500" sx="101000" sy="101000" algn="ctr" rotWithShape="0">
              <a:prstClr val="black">
                <a:alpha val="15000"/>
              </a:prstClr>
            </a:outerShdw>
          </a:effectLst>
        </p:spPr>
        <p:txBody>
          <a:bodyPr>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8229600" y="4343400"/>
            <a:ext cx="3474720" cy="1188720"/>
          </a:xfrm>
        </p:spPr>
        <p:txBody>
          <a:bodyPr>
            <a:normAutofit/>
          </a:bodyPr>
          <a:lstStyle>
            <a:lvl1pPr marL="0" indent="0">
              <a:spcBef>
                <a:spcPts val="80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E31375A4-56A4-47D6-9801-1991572033F7}" type="slidenum">
              <a:rPr lang="en-US" smtClean="0"/>
              <a:t>‹#›</a:t>
            </a:fld>
            <a:endParaRPr lang="en-US" dirty="0"/>
          </a:p>
        </p:txBody>
      </p:sp>
    </p:spTree>
    <p:extLst>
      <p:ext uri="{BB962C8B-B14F-4D97-AF65-F5344CB8AC3E}">
        <p14:creationId xmlns:p14="http://schemas.microsoft.com/office/powerpoint/2010/main" val="2977249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31375A4-56A4-47D6-9801-1991572033F7}" type="slidenum">
              <a:rPr lang="en-US" smtClean="0"/>
              <a:t>‹#›</a:t>
            </a:fld>
            <a:endParaRPr lang="en-US" dirty="0"/>
          </a:p>
        </p:txBody>
      </p:sp>
    </p:spTree>
    <p:extLst>
      <p:ext uri="{BB962C8B-B14F-4D97-AF65-F5344CB8AC3E}">
        <p14:creationId xmlns:p14="http://schemas.microsoft.com/office/powerpoint/2010/main" val="24771542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25000" y="382230"/>
            <a:ext cx="1371600" cy="5561369"/>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295400" y="382230"/>
            <a:ext cx="7863840" cy="556137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31375A4-56A4-47D6-9801-1991572033F7}" type="slidenum">
              <a:rPr lang="en-US" smtClean="0"/>
              <a:t>‹#›</a:t>
            </a:fld>
            <a:endParaRPr lang="en-US" dirty="0"/>
          </a:p>
        </p:txBody>
      </p:sp>
    </p:spTree>
    <p:extLst>
      <p:ext uri="{BB962C8B-B14F-4D97-AF65-F5344CB8AC3E}">
        <p14:creationId xmlns:p14="http://schemas.microsoft.com/office/powerpoint/2010/main" val="25246350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9" name="Rectangle 8"/>
          <p:cNvSpPr/>
          <p:nvPr userDrawn="1"/>
        </p:nvSpPr>
        <p:spPr>
          <a:xfrm>
            <a:off x="0" y="6257036"/>
            <a:ext cx="12192000" cy="54864"/>
          </a:xfrm>
          <a:prstGeom prst="rect">
            <a:avLst/>
          </a:prstGeom>
          <a:ln>
            <a:noFill/>
          </a:ln>
          <a:effectLst>
            <a:outerShdw blurRad="25400" dist="25400" dir="5400000" algn="t" rotWithShape="0">
              <a:schemeClr val="bg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295400" y="381000"/>
            <a:ext cx="9601200" cy="1143000"/>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295400" y="1828800"/>
            <a:ext cx="9601200" cy="41148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56170" y="6419462"/>
            <a:ext cx="1351383" cy="238902"/>
          </a:xfrm>
          <a:prstGeom prst="rect">
            <a:avLst/>
          </a:prstGeom>
        </p:spPr>
        <p:txBody>
          <a:bodyPr vert="horz" lIns="91440" tIns="45720" rIns="91440" bIns="45720" rtlCol="0" anchor="ctr"/>
          <a:lstStyle>
            <a:lvl1pPr algn="r">
              <a:defRPr sz="1000">
                <a:solidFill>
                  <a:schemeClr val="tx1"/>
                </a:solidFill>
              </a:defRPr>
            </a:lvl1pPr>
          </a:lstStyle>
          <a:p>
            <a:endParaRPr lang="en-US" dirty="0"/>
          </a:p>
        </p:txBody>
      </p:sp>
      <p:sp>
        <p:nvSpPr>
          <p:cNvPr id="5" name="Footer Placeholder 4"/>
          <p:cNvSpPr>
            <a:spLocks noGrp="1"/>
          </p:cNvSpPr>
          <p:nvPr>
            <p:ph type="ftr" sz="quarter" idx="3"/>
          </p:nvPr>
        </p:nvSpPr>
        <p:spPr>
          <a:xfrm>
            <a:off x="1295400" y="6419462"/>
            <a:ext cx="5181600" cy="238902"/>
          </a:xfrm>
          <a:prstGeom prst="rect">
            <a:avLst/>
          </a:prstGeom>
        </p:spPr>
        <p:txBody>
          <a:bodyPr vert="horz" lIns="91440" tIns="45720" rIns="91440" bIns="45720" rtlCol="0" anchor="ctr"/>
          <a:lstStyle>
            <a:lvl1pPr algn="l">
              <a:defRPr sz="1000">
                <a:solidFill>
                  <a:schemeClr val="tx1"/>
                </a:solidFill>
              </a:defRPr>
            </a:lvl1pPr>
          </a:lstStyle>
          <a:p>
            <a:endParaRPr lang="en-US" dirty="0"/>
          </a:p>
        </p:txBody>
      </p:sp>
      <p:sp>
        <p:nvSpPr>
          <p:cNvPr id="6" name="Slide Number Placeholder 5"/>
          <p:cNvSpPr>
            <a:spLocks noGrp="1"/>
          </p:cNvSpPr>
          <p:nvPr>
            <p:ph type="sldNum" sz="quarter" idx="4"/>
          </p:nvPr>
        </p:nvSpPr>
        <p:spPr>
          <a:xfrm>
            <a:off x="10198358" y="6419462"/>
            <a:ext cx="698241" cy="238902"/>
          </a:xfrm>
          <a:prstGeom prst="rect">
            <a:avLst/>
          </a:prstGeom>
        </p:spPr>
        <p:txBody>
          <a:bodyPr vert="horz" lIns="91440" tIns="45720" rIns="91440" bIns="45720" rtlCol="0" anchor="ctr"/>
          <a:lstStyle>
            <a:lvl1pPr algn="r">
              <a:defRPr sz="1000">
                <a:solidFill>
                  <a:schemeClr val="tx1"/>
                </a:solidFill>
              </a:defRPr>
            </a:lvl1pPr>
          </a:lstStyle>
          <a:p>
            <a:fld id="{E31375A4-56A4-47D6-9801-1991572033F7}" type="slidenum">
              <a:rPr lang="en-US" smtClean="0"/>
              <a:pPr/>
              <a:t>‹#›</a:t>
            </a:fld>
            <a:endParaRPr lang="en-US" dirty="0"/>
          </a:p>
        </p:txBody>
      </p:sp>
      <p:sp>
        <p:nvSpPr>
          <p:cNvPr id="8" name="Rectangle 7"/>
          <p:cNvSpPr/>
          <p:nvPr userDrawn="1"/>
        </p:nvSpPr>
        <p:spPr>
          <a:xfrm>
            <a:off x="0" y="6257036"/>
            <a:ext cx="12192000" cy="54864"/>
          </a:xfrm>
          <a:prstGeom prst="rect">
            <a:avLst/>
          </a:prstGeom>
          <a:ln>
            <a:noFill/>
          </a:ln>
          <a:effectLst>
            <a:innerShdw blurRad="25400" dist="12700" dir="16200000">
              <a:schemeClr val="accent1">
                <a:lumMod val="50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9432598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defTabSz="914400" rtl="0" eaLnBrk="1" latinLnBrk="0" hangingPunct="1">
        <a:lnSpc>
          <a:spcPct val="90000"/>
        </a:lnSpc>
        <a:spcBef>
          <a:spcPct val="0"/>
        </a:spcBef>
        <a:buNone/>
        <a:defRPr sz="3200" b="1" kern="1200" cap="all" baseline="0">
          <a:solidFill>
            <a:schemeClr val="accent1"/>
          </a:solidFill>
          <a:effectLst>
            <a:outerShdw blurRad="38100" dist="25400" dir="18900000" algn="bl" rotWithShape="0">
              <a:schemeClr val="bg1">
                <a:alpha val="80000"/>
              </a:schemeClr>
            </a:outerShdw>
          </a:effectLst>
          <a:latin typeface="+mj-lt"/>
          <a:ea typeface="+mj-ea"/>
          <a:cs typeface="+mj-cs"/>
        </a:defRPr>
      </a:lvl1pPr>
    </p:titleStyle>
    <p:bodyStyle>
      <a:lvl1pPr marL="274320" indent="-228600" algn="l" defTabSz="914400" rtl="0" eaLnBrk="1" latinLnBrk="0" hangingPunct="1">
        <a:lnSpc>
          <a:spcPct val="90000"/>
        </a:lnSpc>
        <a:spcBef>
          <a:spcPts val="1800"/>
        </a:spcBef>
        <a:buClr>
          <a:schemeClr val="accent1"/>
        </a:buClr>
        <a:buFont typeface="Arial" pitchFamily="34" charset="0"/>
        <a:buChar char="•"/>
        <a:defRPr sz="2000" kern="1200">
          <a:solidFill>
            <a:schemeClr val="tx1"/>
          </a:solidFill>
          <a:latin typeface="+mn-lt"/>
          <a:ea typeface="+mn-ea"/>
          <a:cs typeface="+mn-cs"/>
        </a:defRPr>
      </a:lvl1pPr>
      <a:lvl2pPr marL="594360" indent="-228600" algn="l" defTabSz="914400" rtl="0" eaLnBrk="1" latinLnBrk="0" hangingPunct="1">
        <a:lnSpc>
          <a:spcPct val="90000"/>
        </a:lnSpc>
        <a:spcBef>
          <a:spcPts val="1000"/>
        </a:spcBef>
        <a:buClr>
          <a:schemeClr val="accent1"/>
        </a:buClr>
        <a:buFont typeface="Arial" pitchFamily="34" charset="0"/>
        <a:buChar char="•"/>
        <a:defRPr sz="1800" kern="1200">
          <a:solidFill>
            <a:schemeClr val="tx1"/>
          </a:solidFill>
          <a:latin typeface="+mn-lt"/>
          <a:ea typeface="+mn-ea"/>
          <a:cs typeface="+mn-cs"/>
        </a:defRPr>
      </a:lvl2pPr>
      <a:lvl3pPr marL="914400" indent="-228600" algn="l" defTabSz="914400" rtl="0" eaLnBrk="1" latinLnBrk="0" hangingPunct="1">
        <a:lnSpc>
          <a:spcPct val="90000"/>
        </a:lnSpc>
        <a:spcBef>
          <a:spcPts val="800"/>
        </a:spcBef>
        <a:buClr>
          <a:schemeClr val="accent1"/>
        </a:buClr>
        <a:buFont typeface="Arial" pitchFamily="34" charset="0"/>
        <a:buChar char="•"/>
        <a:defRPr sz="1600" kern="1200">
          <a:solidFill>
            <a:schemeClr val="tx1"/>
          </a:solidFill>
          <a:latin typeface="+mn-lt"/>
          <a:ea typeface="+mn-ea"/>
          <a:cs typeface="+mn-cs"/>
        </a:defRPr>
      </a:lvl3pPr>
      <a:lvl4pPr marL="1234440" indent="-228600" algn="l" defTabSz="914400" rtl="0" eaLnBrk="1" latinLnBrk="0" hangingPunct="1">
        <a:lnSpc>
          <a:spcPct val="90000"/>
        </a:lnSpc>
        <a:spcBef>
          <a:spcPts val="800"/>
        </a:spcBef>
        <a:buClr>
          <a:schemeClr val="accent1"/>
        </a:buClr>
        <a:buFont typeface="Arial" pitchFamily="34" charset="0"/>
        <a:buChar char="•"/>
        <a:defRPr sz="1400" kern="1200">
          <a:solidFill>
            <a:schemeClr val="tx1"/>
          </a:solidFill>
          <a:latin typeface="+mn-lt"/>
          <a:ea typeface="+mn-ea"/>
          <a:cs typeface="+mn-cs"/>
        </a:defRPr>
      </a:lvl4pPr>
      <a:lvl5pPr marL="1554480" indent="-228600" algn="l" defTabSz="914400" rtl="0" eaLnBrk="1" latinLnBrk="0" hangingPunct="1">
        <a:lnSpc>
          <a:spcPct val="90000"/>
        </a:lnSpc>
        <a:spcBef>
          <a:spcPts val="800"/>
        </a:spcBef>
        <a:buClr>
          <a:schemeClr val="accent1"/>
        </a:buClr>
        <a:buFont typeface="Arial" pitchFamily="34" charset="0"/>
        <a:buChar char="•"/>
        <a:defRPr sz="1400" kern="1200">
          <a:solidFill>
            <a:schemeClr val="tx1"/>
          </a:solidFill>
          <a:latin typeface="+mn-lt"/>
          <a:ea typeface="+mn-ea"/>
          <a:cs typeface="+mn-cs"/>
        </a:defRPr>
      </a:lvl5pPr>
      <a:lvl6pPr marL="1828800" indent="-228600" algn="l" defTabSz="914400" rtl="0" eaLnBrk="1" latinLnBrk="0" hangingPunct="1">
        <a:lnSpc>
          <a:spcPct val="90000"/>
        </a:lnSpc>
        <a:spcBef>
          <a:spcPts val="800"/>
        </a:spcBef>
        <a:buClr>
          <a:schemeClr val="accent1"/>
        </a:buClr>
        <a:buFont typeface="Arial" pitchFamily="34" charset="0"/>
        <a:buChar char="•"/>
        <a:defRPr sz="1400" kern="1200">
          <a:solidFill>
            <a:schemeClr val="tx1"/>
          </a:solidFill>
          <a:latin typeface="+mn-lt"/>
          <a:ea typeface="+mn-ea"/>
          <a:cs typeface="+mn-cs"/>
        </a:defRPr>
      </a:lvl6pPr>
      <a:lvl7pPr marL="2103120" indent="-228600" algn="l" defTabSz="914400" rtl="0" eaLnBrk="1" latinLnBrk="0" hangingPunct="1">
        <a:lnSpc>
          <a:spcPct val="90000"/>
        </a:lnSpc>
        <a:spcBef>
          <a:spcPts val="800"/>
        </a:spcBef>
        <a:buClr>
          <a:schemeClr val="accent1"/>
        </a:buClr>
        <a:buFont typeface="Arial" pitchFamily="34" charset="0"/>
        <a:buChar char="•"/>
        <a:defRPr sz="1400" kern="1200">
          <a:solidFill>
            <a:schemeClr val="tx1"/>
          </a:solidFill>
          <a:latin typeface="+mn-lt"/>
          <a:ea typeface="+mn-ea"/>
          <a:cs typeface="+mn-cs"/>
        </a:defRPr>
      </a:lvl7pPr>
      <a:lvl8pPr marL="2377440" indent="-228600" algn="l" defTabSz="914400" rtl="0" eaLnBrk="1" latinLnBrk="0" hangingPunct="1">
        <a:lnSpc>
          <a:spcPct val="90000"/>
        </a:lnSpc>
        <a:spcBef>
          <a:spcPts val="800"/>
        </a:spcBef>
        <a:buClr>
          <a:schemeClr val="accent1"/>
        </a:buClr>
        <a:buFont typeface="Arial" pitchFamily="34" charset="0"/>
        <a:buChar char="•"/>
        <a:defRPr sz="1400" kern="1200">
          <a:solidFill>
            <a:schemeClr val="tx1"/>
          </a:solidFill>
          <a:latin typeface="+mn-lt"/>
          <a:ea typeface="+mn-ea"/>
          <a:cs typeface="+mn-cs"/>
        </a:defRPr>
      </a:lvl8pPr>
      <a:lvl9pPr marL="2651760" indent="-228600" algn="l" defTabSz="914400" rtl="0" eaLnBrk="1" latinLnBrk="0" hangingPunct="1">
        <a:lnSpc>
          <a:spcPct val="90000"/>
        </a:lnSpc>
        <a:spcBef>
          <a:spcPts val="800"/>
        </a:spcBef>
        <a:buClr>
          <a:schemeClr val="accent1"/>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10"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nvPr>
        </p:nvSpPr>
        <p:spPr>
          <a:xfrm>
            <a:off x="1066800" y="1233181"/>
            <a:ext cx="10058400" cy="1375795"/>
          </a:xfrm>
        </p:spPr>
        <p:txBody>
          <a:bodyPr>
            <a:normAutofit/>
          </a:bodyPr>
          <a:lstStyle/>
          <a:p>
            <a:r>
              <a:rPr lang="en-US" sz="3600" dirty="0">
                <a:solidFill>
                  <a:schemeClr val="tx2"/>
                </a:solidFill>
              </a:rPr>
              <a:t>Mustang industrial development</a:t>
            </a:r>
          </a:p>
        </p:txBody>
      </p:sp>
      <p:sp>
        <p:nvSpPr>
          <p:cNvPr id="3" name="Subtitle 2"/>
          <p:cNvSpPr>
            <a:spLocks noGrp="1"/>
          </p:cNvSpPr>
          <p:nvPr>
            <p:ph type="subTitle" idx="1"/>
          </p:nvPr>
        </p:nvSpPr>
        <p:spPr>
          <a:xfrm>
            <a:off x="1066800" y="3924885"/>
            <a:ext cx="10058400" cy="1886829"/>
          </a:xfrm>
        </p:spPr>
        <p:txBody>
          <a:bodyPr>
            <a:normAutofit/>
          </a:bodyPr>
          <a:lstStyle/>
          <a:p>
            <a:r>
              <a:rPr lang="en-US" dirty="0" err="1">
                <a:solidFill>
                  <a:schemeClr val="tx2"/>
                </a:solidFill>
              </a:rPr>
              <a:t>Wsup19</a:t>
            </a:r>
            <a:r>
              <a:rPr lang="en-US" dirty="0">
                <a:solidFill>
                  <a:schemeClr val="tx2"/>
                </a:solidFill>
              </a:rPr>
              <a:t>-0019</a:t>
            </a:r>
          </a:p>
          <a:p>
            <a:endParaRPr lang="en-US" dirty="0">
              <a:solidFill>
                <a:schemeClr val="tx2"/>
              </a:solidFill>
            </a:endParaRPr>
          </a:p>
          <a:p>
            <a:endParaRPr lang="en-US" dirty="0">
              <a:solidFill>
                <a:schemeClr val="tx2"/>
              </a:solidFill>
            </a:endParaRPr>
          </a:p>
          <a:p>
            <a:r>
              <a:rPr lang="en-US" dirty="0">
                <a:solidFill>
                  <a:schemeClr val="tx2"/>
                </a:solidFill>
              </a:rPr>
              <a:t>Board of adjustment</a:t>
            </a:r>
          </a:p>
          <a:p>
            <a:r>
              <a:rPr lang="en-US" dirty="0">
                <a:solidFill>
                  <a:schemeClr val="tx2"/>
                </a:solidFill>
              </a:rPr>
              <a:t>December 5, 2019</a:t>
            </a:r>
          </a:p>
          <a:p>
            <a:endParaRPr lang="en-US" dirty="0"/>
          </a:p>
          <a:p>
            <a:endParaRPr lang="en-US" dirty="0"/>
          </a:p>
          <a:p>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96754" y="4308943"/>
            <a:ext cx="1928446" cy="1118711"/>
          </a:xfrm>
          <a:prstGeom prst="rect">
            <a:avLst/>
          </a:prstGeom>
        </p:spPr>
      </p:pic>
    </p:spTree>
    <p:extLst>
      <p:ext uri="{BB962C8B-B14F-4D97-AF65-F5344CB8AC3E}">
        <p14:creationId xmlns:p14="http://schemas.microsoft.com/office/powerpoint/2010/main" val="353226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381000"/>
            <a:ext cx="9601200" cy="617290"/>
          </a:xfrm>
        </p:spPr>
        <p:txBody>
          <a:bodyPr/>
          <a:lstStyle/>
          <a:p>
            <a:r>
              <a:rPr lang="en-US" dirty="0">
                <a:solidFill>
                  <a:schemeClr val="tx2"/>
                </a:solidFill>
              </a:rPr>
              <a:t>location</a:t>
            </a:r>
          </a:p>
        </p:txBody>
      </p:sp>
      <p:pic>
        <p:nvPicPr>
          <p:cNvPr id="4" name="Picture 3">
            <a:extLst>
              <a:ext uri="{FF2B5EF4-FFF2-40B4-BE49-F238E27FC236}">
                <a16:creationId xmlns:a16="http://schemas.microsoft.com/office/drawing/2014/main" xmlns="" id="{747CAC1F-4FB5-40D3-AADF-883E91C8373E}"/>
              </a:ext>
            </a:extLst>
          </p:cNvPr>
          <p:cNvPicPr>
            <a:picLocks noChangeAspect="1"/>
          </p:cNvPicPr>
          <p:nvPr/>
        </p:nvPicPr>
        <p:blipFill>
          <a:blip r:embed="rId2"/>
          <a:stretch>
            <a:fillRect/>
          </a:stretch>
        </p:blipFill>
        <p:spPr>
          <a:xfrm>
            <a:off x="2122414" y="1075234"/>
            <a:ext cx="8319251" cy="5329760"/>
          </a:xfrm>
          <a:prstGeom prst="rect">
            <a:avLst/>
          </a:prstGeom>
        </p:spPr>
      </p:pic>
    </p:spTree>
    <p:extLst>
      <p:ext uri="{BB962C8B-B14F-4D97-AF65-F5344CB8AC3E}">
        <p14:creationId xmlns:p14="http://schemas.microsoft.com/office/powerpoint/2010/main" val="24903956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chemeClr val="tx2"/>
                </a:solidFill>
              </a:rPr>
              <a:t>goal</a:t>
            </a:r>
          </a:p>
        </p:txBody>
      </p:sp>
      <p:sp>
        <p:nvSpPr>
          <p:cNvPr id="3" name="Content Placeholder 2"/>
          <p:cNvSpPr>
            <a:spLocks noGrp="1"/>
          </p:cNvSpPr>
          <p:nvPr>
            <p:ph idx="1"/>
          </p:nvPr>
        </p:nvSpPr>
        <p:spPr/>
        <p:txBody>
          <a:bodyPr/>
          <a:lstStyle/>
          <a:p>
            <a:pPr marL="365760" lvl="1" indent="0">
              <a:buNone/>
            </a:pPr>
            <a:r>
              <a:rPr lang="en-US" dirty="0"/>
              <a:t>Bring site into compliance.</a:t>
            </a:r>
          </a:p>
          <a:p>
            <a:pPr marL="365760" lvl="1" indent="0">
              <a:buNone/>
            </a:pPr>
            <a:endParaRPr lang="en-US" dirty="0"/>
          </a:p>
          <a:p>
            <a:pPr marL="365760" lvl="1" indent="0">
              <a:buNone/>
            </a:pPr>
            <a:r>
              <a:rPr lang="en-US" dirty="0"/>
              <a:t>Allow owner to use site.</a:t>
            </a:r>
          </a:p>
          <a:p>
            <a:endParaRPr lang="en-US" dirty="0"/>
          </a:p>
        </p:txBody>
      </p:sp>
    </p:spTree>
    <p:extLst>
      <p:ext uri="{BB962C8B-B14F-4D97-AF65-F5344CB8AC3E}">
        <p14:creationId xmlns:p14="http://schemas.microsoft.com/office/powerpoint/2010/main" val="26289369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381000"/>
            <a:ext cx="9601200" cy="634068"/>
          </a:xfrm>
        </p:spPr>
        <p:txBody>
          <a:bodyPr/>
          <a:lstStyle/>
          <a:p>
            <a:r>
              <a:rPr lang="en-US" dirty="0">
                <a:solidFill>
                  <a:schemeClr val="tx2"/>
                </a:solidFill>
              </a:rPr>
              <a:t>Site history</a:t>
            </a:r>
          </a:p>
        </p:txBody>
      </p:sp>
      <p:sp>
        <p:nvSpPr>
          <p:cNvPr id="5" name="Content Placeholder 4">
            <a:extLst>
              <a:ext uri="{FF2B5EF4-FFF2-40B4-BE49-F238E27FC236}">
                <a16:creationId xmlns:a16="http://schemas.microsoft.com/office/drawing/2014/main" xmlns="" id="{FD8E4781-92E9-42F0-92F5-1575495533B4}"/>
              </a:ext>
            </a:extLst>
          </p:cNvPr>
          <p:cNvSpPr>
            <a:spLocks noGrp="1"/>
          </p:cNvSpPr>
          <p:nvPr>
            <p:ph idx="1"/>
          </p:nvPr>
        </p:nvSpPr>
        <p:spPr>
          <a:xfrm>
            <a:off x="1295400" y="1275127"/>
            <a:ext cx="9601200" cy="4668473"/>
          </a:xfrm>
        </p:spPr>
        <p:txBody>
          <a:bodyPr/>
          <a:lstStyle/>
          <a:p>
            <a:pPr marL="45720" indent="0">
              <a:buNone/>
            </a:pPr>
            <a:r>
              <a:rPr lang="en-US" dirty="0"/>
              <a:t>Site was previously used as a quarry.</a:t>
            </a:r>
          </a:p>
          <a:p>
            <a:pPr marL="45720" indent="0">
              <a:buNone/>
            </a:pPr>
            <a:endParaRPr lang="en-US" dirty="0"/>
          </a:p>
          <a:p>
            <a:pPr marL="45720" indent="0">
              <a:buNone/>
            </a:pPr>
            <a:r>
              <a:rPr lang="en-US" dirty="0"/>
              <a:t>Scannell Properties originally began developing site several years ago. Project put on hold.</a:t>
            </a:r>
          </a:p>
          <a:p>
            <a:pPr marL="45720" indent="0">
              <a:buNone/>
            </a:pPr>
            <a:endParaRPr lang="en-US" dirty="0"/>
          </a:p>
          <a:p>
            <a:pPr marL="45720" indent="0">
              <a:buNone/>
            </a:pPr>
            <a:r>
              <a:rPr lang="en-US" dirty="0"/>
              <a:t>Original contractor did not finalize several permits, creating confusion when project was re-started in 2018.</a:t>
            </a:r>
          </a:p>
          <a:p>
            <a:pPr marL="45720" indent="0">
              <a:buNone/>
            </a:pPr>
            <a:endParaRPr lang="en-US" dirty="0"/>
          </a:p>
          <a:p>
            <a:pPr marL="45720" indent="0">
              <a:buNone/>
            </a:pPr>
            <a:r>
              <a:rPr lang="en-US" dirty="0"/>
              <a:t>Scannell has since performed many useful upgrades to the area, such as Mustang Road improvements and fire safety upgrades.</a:t>
            </a:r>
          </a:p>
        </p:txBody>
      </p:sp>
    </p:spTree>
    <p:extLst>
      <p:ext uri="{BB962C8B-B14F-4D97-AF65-F5344CB8AC3E}">
        <p14:creationId xmlns:p14="http://schemas.microsoft.com/office/powerpoint/2010/main" val="11247123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381000"/>
            <a:ext cx="9601200" cy="533400"/>
          </a:xfrm>
        </p:spPr>
        <p:txBody>
          <a:bodyPr/>
          <a:lstStyle/>
          <a:p>
            <a:pPr algn="ctr"/>
            <a:r>
              <a:rPr lang="en-US" dirty="0">
                <a:solidFill>
                  <a:schemeClr val="tx2"/>
                </a:solidFill>
              </a:rPr>
              <a:t>Amended Conditions of approval – Item 1</a:t>
            </a:r>
          </a:p>
        </p:txBody>
      </p:sp>
      <p:sp>
        <p:nvSpPr>
          <p:cNvPr id="4" name="Content Placeholder 3">
            <a:extLst>
              <a:ext uri="{FF2B5EF4-FFF2-40B4-BE49-F238E27FC236}">
                <a16:creationId xmlns:a16="http://schemas.microsoft.com/office/drawing/2014/main" xmlns="" id="{7707C6CD-D99E-43BF-B2E4-4CDC3E6CD972}"/>
              </a:ext>
            </a:extLst>
          </p:cNvPr>
          <p:cNvSpPr>
            <a:spLocks noGrp="1"/>
          </p:cNvSpPr>
          <p:nvPr>
            <p:ph idx="1"/>
          </p:nvPr>
        </p:nvSpPr>
        <p:spPr>
          <a:xfrm>
            <a:off x="1295400" y="1031846"/>
            <a:ext cx="9601200" cy="5083727"/>
          </a:xfrm>
        </p:spPr>
        <p:txBody>
          <a:bodyPr>
            <a:normAutofit/>
          </a:bodyPr>
          <a:lstStyle/>
          <a:p>
            <a:pPr marL="45720" indent="0">
              <a:buNone/>
            </a:pPr>
            <a:r>
              <a:rPr lang="en-US" dirty="0"/>
              <a:t>The project applicant understands the need to bring the site into general conformance with the area, but requests the following revision:</a:t>
            </a:r>
          </a:p>
          <a:p>
            <a:pPr marL="45720" indent="0">
              <a:buNone/>
            </a:pPr>
            <a:endParaRPr lang="en-US" dirty="0"/>
          </a:p>
          <a:p>
            <a:pPr marL="45720" indent="0">
              <a:buNone/>
            </a:pPr>
            <a:r>
              <a:rPr lang="en-US" dirty="0"/>
              <a:t>Planning/Building Condition – </a:t>
            </a:r>
          </a:p>
          <a:p>
            <a:pPr marL="45720" indent="0">
              <a:buNone/>
            </a:pPr>
            <a:r>
              <a:rPr lang="en-US" dirty="0"/>
              <a:t>1. j.             Any combination of boulders (24” or greater in size), not to exceed a total of four boulders (24” or greater in size) may be placed in a cluster to mimic natural rock outcroppings. Clustering of boulders shall not result in more than 45 boulders (24” or greater in size), remaining partially exposed, greater than 12” in height, </a:t>
            </a:r>
            <a:r>
              <a:rPr lang="en-US" dirty="0">
                <a:solidFill>
                  <a:srgbClr val="FF0000"/>
                </a:solidFill>
              </a:rPr>
              <a:t>in any 10,000 sf area</a:t>
            </a:r>
            <a:r>
              <a:rPr lang="en-US" dirty="0"/>
              <a:t>. Clusters shall not be located within 25 feet of each other.  </a:t>
            </a:r>
          </a:p>
        </p:txBody>
      </p:sp>
    </p:spTree>
    <p:extLst>
      <p:ext uri="{BB962C8B-B14F-4D97-AF65-F5344CB8AC3E}">
        <p14:creationId xmlns:p14="http://schemas.microsoft.com/office/powerpoint/2010/main" val="40643167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381000"/>
            <a:ext cx="9601200" cy="533400"/>
          </a:xfrm>
        </p:spPr>
        <p:txBody>
          <a:bodyPr/>
          <a:lstStyle/>
          <a:p>
            <a:pPr algn="ctr"/>
            <a:r>
              <a:rPr lang="en-US" dirty="0">
                <a:solidFill>
                  <a:schemeClr val="tx2"/>
                </a:solidFill>
              </a:rPr>
              <a:t>Amended Conditions of approval – item 2</a:t>
            </a:r>
          </a:p>
        </p:txBody>
      </p:sp>
      <p:sp>
        <p:nvSpPr>
          <p:cNvPr id="7" name="Content Placeholder 3">
            <a:extLst>
              <a:ext uri="{FF2B5EF4-FFF2-40B4-BE49-F238E27FC236}">
                <a16:creationId xmlns:a16="http://schemas.microsoft.com/office/drawing/2014/main" xmlns="" id="{C0086611-D502-4465-84E6-613887CA3CC9}"/>
              </a:ext>
            </a:extLst>
          </p:cNvPr>
          <p:cNvSpPr>
            <a:spLocks noGrp="1"/>
          </p:cNvSpPr>
          <p:nvPr>
            <p:ph idx="1"/>
          </p:nvPr>
        </p:nvSpPr>
        <p:spPr>
          <a:xfrm>
            <a:off x="1295400" y="1560352"/>
            <a:ext cx="9601200" cy="4555221"/>
          </a:xfrm>
        </p:spPr>
        <p:txBody>
          <a:bodyPr>
            <a:normAutofit/>
          </a:bodyPr>
          <a:lstStyle/>
          <a:p>
            <a:pPr marL="45720" indent="0">
              <a:buNone/>
            </a:pPr>
            <a:r>
              <a:rPr lang="en-US" dirty="0"/>
              <a:t>Mitigation/Remediation of rocks:</a:t>
            </a:r>
          </a:p>
          <a:p>
            <a:pPr marL="45720" indent="0">
              <a:buNone/>
            </a:pPr>
            <a:r>
              <a:rPr lang="en-US" dirty="0" err="1"/>
              <a:t>Scanell</a:t>
            </a:r>
            <a:r>
              <a:rPr lang="en-US" dirty="0"/>
              <a:t> Properties has been conducting rock remediation and plans to continue to do so.</a:t>
            </a:r>
          </a:p>
          <a:p>
            <a:pPr marL="45720" indent="0">
              <a:buNone/>
            </a:pPr>
            <a:r>
              <a:rPr lang="en-US" dirty="0"/>
              <a:t>Scannell is concerned about the subjective nature of the required mitigation. It is very difficult to distinguish between natural and disturbed areas of the site, given the site history (e.g. quarrying operations).</a:t>
            </a:r>
          </a:p>
          <a:p>
            <a:pPr marL="45720" indent="0">
              <a:buNone/>
            </a:pPr>
            <a:endParaRPr lang="en-US" dirty="0"/>
          </a:p>
          <a:p>
            <a:pPr marL="45720" indent="0">
              <a:buNone/>
            </a:pPr>
            <a:r>
              <a:rPr lang="en-US" dirty="0"/>
              <a:t>Scannell requests that several conditions of approval related to burying of rocks be revised/eliminated, based on the following:</a:t>
            </a:r>
          </a:p>
          <a:p>
            <a:pPr marL="45720" indent="0">
              <a:buNone/>
            </a:pPr>
            <a:endParaRPr lang="en-US" dirty="0"/>
          </a:p>
          <a:p>
            <a:pPr marL="45720" indent="0">
              <a:buNone/>
            </a:pPr>
            <a:endParaRPr lang="en-US" dirty="0"/>
          </a:p>
        </p:txBody>
      </p:sp>
    </p:spTree>
    <p:extLst>
      <p:ext uri="{BB962C8B-B14F-4D97-AF65-F5344CB8AC3E}">
        <p14:creationId xmlns:p14="http://schemas.microsoft.com/office/powerpoint/2010/main" val="33155720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295399" y="381000"/>
            <a:ext cx="10088461" cy="818626"/>
          </a:xfrm>
        </p:spPr>
        <p:txBody>
          <a:bodyPr>
            <a:normAutofit fontScale="90000"/>
          </a:bodyPr>
          <a:lstStyle/>
          <a:p>
            <a:pPr algn="ctr"/>
            <a:r>
              <a:rPr lang="en-US" dirty="0">
                <a:solidFill>
                  <a:schemeClr val="tx2"/>
                </a:solidFill>
              </a:rPr>
              <a:t>Example of subjective nature of mitigation</a:t>
            </a:r>
            <a:br>
              <a:rPr lang="en-US" dirty="0">
                <a:solidFill>
                  <a:schemeClr val="tx2"/>
                </a:solidFill>
              </a:rPr>
            </a:br>
            <a:r>
              <a:rPr lang="en-US" dirty="0">
                <a:solidFill>
                  <a:schemeClr val="tx2"/>
                </a:solidFill>
              </a:rPr>
              <a:t>adjacent property views</a:t>
            </a:r>
          </a:p>
        </p:txBody>
      </p:sp>
      <p:sp>
        <p:nvSpPr>
          <p:cNvPr id="7" name="Content Placeholder 3">
            <a:extLst>
              <a:ext uri="{FF2B5EF4-FFF2-40B4-BE49-F238E27FC236}">
                <a16:creationId xmlns:a16="http://schemas.microsoft.com/office/drawing/2014/main" xmlns="" id="{C0086611-D502-4465-84E6-613887CA3CC9}"/>
              </a:ext>
            </a:extLst>
          </p:cNvPr>
          <p:cNvSpPr>
            <a:spLocks noGrp="1"/>
          </p:cNvSpPr>
          <p:nvPr>
            <p:ph idx="1"/>
          </p:nvPr>
        </p:nvSpPr>
        <p:spPr>
          <a:xfrm>
            <a:off x="1295400" y="1031846"/>
            <a:ext cx="9601200" cy="5083727"/>
          </a:xfrm>
        </p:spPr>
        <p:txBody>
          <a:bodyPr>
            <a:normAutofit/>
          </a:bodyPr>
          <a:lstStyle/>
          <a:p>
            <a:pPr marL="45720" indent="0">
              <a:buNone/>
            </a:pPr>
            <a:endParaRPr lang="en-US" dirty="0"/>
          </a:p>
          <a:p>
            <a:pPr marL="45720" indent="0">
              <a:buNone/>
            </a:pPr>
            <a:endParaRPr lang="en-US" dirty="0"/>
          </a:p>
        </p:txBody>
      </p:sp>
      <p:pic>
        <p:nvPicPr>
          <p:cNvPr id="4" name="Picture 3" descr="A close up of a tree&#10;&#10;Description automatically generated">
            <a:extLst>
              <a:ext uri="{FF2B5EF4-FFF2-40B4-BE49-F238E27FC236}">
                <a16:creationId xmlns:a16="http://schemas.microsoft.com/office/drawing/2014/main" xmlns="" id="{C5DB4697-8083-42BB-9061-C4781F90ABC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600891" y="2050965"/>
            <a:ext cx="5058327" cy="3793746"/>
          </a:xfrm>
          <a:prstGeom prst="rect">
            <a:avLst/>
          </a:prstGeom>
        </p:spPr>
      </p:pic>
      <p:pic>
        <p:nvPicPr>
          <p:cNvPr id="6" name="Picture 5" descr="A close up of a tree&#10;&#10;Description automatically generated">
            <a:extLst>
              <a:ext uri="{FF2B5EF4-FFF2-40B4-BE49-F238E27FC236}">
                <a16:creationId xmlns:a16="http://schemas.microsoft.com/office/drawing/2014/main" xmlns="" id="{878CD117-63C0-4A16-B0EB-DC8FCBFF78F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6470562" y="2050962"/>
            <a:ext cx="5058329" cy="3793747"/>
          </a:xfrm>
          <a:prstGeom prst="rect">
            <a:avLst/>
          </a:prstGeom>
        </p:spPr>
      </p:pic>
    </p:spTree>
    <p:extLst>
      <p:ext uri="{BB962C8B-B14F-4D97-AF65-F5344CB8AC3E}">
        <p14:creationId xmlns:p14="http://schemas.microsoft.com/office/powerpoint/2010/main" val="22205478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295399" y="381000"/>
            <a:ext cx="10088461" cy="818626"/>
          </a:xfrm>
        </p:spPr>
        <p:txBody>
          <a:bodyPr>
            <a:normAutofit fontScale="90000"/>
          </a:bodyPr>
          <a:lstStyle/>
          <a:p>
            <a:pPr algn="ctr"/>
            <a:r>
              <a:rPr lang="en-US" dirty="0">
                <a:solidFill>
                  <a:schemeClr val="tx2"/>
                </a:solidFill>
              </a:rPr>
              <a:t>Example of subjective nature of mitigation</a:t>
            </a:r>
            <a:br>
              <a:rPr lang="en-US" dirty="0">
                <a:solidFill>
                  <a:schemeClr val="tx2"/>
                </a:solidFill>
              </a:rPr>
            </a:br>
            <a:r>
              <a:rPr lang="en-US" dirty="0">
                <a:solidFill>
                  <a:schemeClr val="tx2"/>
                </a:solidFill>
              </a:rPr>
              <a:t>subject property</a:t>
            </a:r>
          </a:p>
        </p:txBody>
      </p:sp>
      <p:sp>
        <p:nvSpPr>
          <p:cNvPr id="7" name="Content Placeholder 3">
            <a:extLst>
              <a:ext uri="{FF2B5EF4-FFF2-40B4-BE49-F238E27FC236}">
                <a16:creationId xmlns:a16="http://schemas.microsoft.com/office/drawing/2014/main" xmlns="" id="{C0086611-D502-4465-84E6-613887CA3CC9}"/>
              </a:ext>
            </a:extLst>
          </p:cNvPr>
          <p:cNvSpPr>
            <a:spLocks noGrp="1"/>
          </p:cNvSpPr>
          <p:nvPr>
            <p:ph idx="1"/>
          </p:nvPr>
        </p:nvSpPr>
        <p:spPr>
          <a:xfrm>
            <a:off x="360727" y="1031846"/>
            <a:ext cx="10535873" cy="5083727"/>
          </a:xfrm>
        </p:spPr>
        <p:txBody>
          <a:bodyPr>
            <a:normAutofit/>
          </a:bodyPr>
          <a:lstStyle/>
          <a:p>
            <a:pPr marL="45720" indent="0">
              <a:buNone/>
            </a:pPr>
            <a:endParaRPr lang="en-US" dirty="0"/>
          </a:p>
          <a:p>
            <a:pPr marL="45720" indent="0">
              <a:buNone/>
            </a:pPr>
            <a:endParaRPr lang="en-US" dirty="0"/>
          </a:p>
        </p:txBody>
      </p:sp>
      <p:pic>
        <p:nvPicPr>
          <p:cNvPr id="5" name="Picture 4" descr="A picture containing nature, building, snow, sitting&#10;&#10;Description automatically generated">
            <a:extLst>
              <a:ext uri="{FF2B5EF4-FFF2-40B4-BE49-F238E27FC236}">
                <a16:creationId xmlns:a16="http://schemas.microsoft.com/office/drawing/2014/main" xmlns="" id="{BD5AD617-7BA7-4BDC-9C1A-4F781757796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2879724" y="1947962"/>
            <a:ext cx="5058327" cy="3793746"/>
          </a:xfrm>
          <a:prstGeom prst="rect">
            <a:avLst/>
          </a:prstGeom>
        </p:spPr>
      </p:pic>
      <p:pic>
        <p:nvPicPr>
          <p:cNvPr id="9" name="Picture 8" descr="A picture containing snow, man, covered, standing&#10;&#10;Description automatically generated">
            <a:extLst>
              <a:ext uri="{FF2B5EF4-FFF2-40B4-BE49-F238E27FC236}">
                <a16:creationId xmlns:a16="http://schemas.microsoft.com/office/drawing/2014/main" xmlns="" id="{A2063971-F23D-4DCB-BF80-593AE8A69EB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7160730" y="1947962"/>
            <a:ext cx="5058329" cy="3793747"/>
          </a:xfrm>
          <a:prstGeom prst="rect">
            <a:avLst/>
          </a:prstGeom>
        </p:spPr>
      </p:pic>
      <p:sp>
        <p:nvSpPr>
          <p:cNvPr id="6" name="Content Placeholder 3">
            <a:extLst>
              <a:ext uri="{FF2B5EF4-FFF2-40B4-BE49-F238E27FC236}">
                <a16:creationId xmlns:a16="http://schemas.microsoft.com/office/drawing/2014/main" xmlns="" id="{F69BD524-ABCE-4424-9CC4-C71865EBC601}"/>
              </a:ext>
            </a:extLst>
          </p:cNvPr>
          <p:cNvSpPr txBox="1">
            <a:spLocks/>
          </p:cNvSpPr>
          <p:nvPr/>
        </p:nvSpPr>
        <p:spPr>
          <a:xfrm>
            <a:off x="513127" y="1315671"/>
            <a:ext cx="2632745" cy="4952302"/>
          </a:xfrm>
          <a:prstGeom prst="rect">
            <a:avLst/>
          </a:prstGeom>
        </p:spPr>
        <p:txBody>
          <a:bodyPr vert="horz" lIns="91440" tIns="45720" rIns="91440" bIns="45720" rtlCol="0">
            <a:normAutofit/>
          </a:bodyPr>
          <a:lstStyle>
            <a:lvl1pPr marL="274320" indent="-228600" algn="l" defTabSz="914400" rtl="0" eaLnBrk="1" latinLnBrk="0" hangingPunct="1">
              <a:lnSpc>
                <a:spcPct val="90000"/>
              </a:lnSpc>
              <a:spcBef>
                <a:spcPts val="1800"/>
              </a:spcBef>
              <a:buClr>
                <a:schemeClr val="accent1"/>
              </a:buClr>
              <a:buFont typeface="Arial" pitchFamily="34" charset="0"/>
              <a:buChar char="•"/>
              <a:defRPr sz="2000" kern="1200">
                <a:solidFill>
                  <a:schemeClr val="tx1"/>
                </a:solidFill>
                <a:latin typeface="+mn-lt"/>
                <a:ea typeface="+mn-ea"/>
                <a:cs typeface="+mn-cs"/>
              </a:defRPr>
            </a:lvl1pPr>
            <a:lvl2pPr marL="594360" indent="-228600" algn="l" defTabSz="914400" rtl="0" eaLnBrk="1" latinLnBrk="0" hangingPunct="1">
              <a:lnSpc>
                <a:spcPct val="90000"/>
              </a:lnSpc>
              <a:spcBef>
                <a:spcPts val="1000"/>
              </a:spcBef>
              <a:buClr>
                <a:schemeClr val="accent1"/>
              </a:buClr>
              <a:buFont typeface="Arial" pitchFamily="34" charset="0"/>
              <a:buChar char="•"/>
              <a:defRPr sz="1800" kern="1200">
                <a:solidFill>
                  <a:schemeClr val="tx1"/>
                </a:solidFill>
                <a:latin typeface="+mn-lt"/>
                <a:ea typeface="+mn-ea"/>
                <a:cs typeface="+mn-cs"/>
              </a:defRPr>
            </a:lvl2pPr>
            <a:lvl3pPr marL="914400" indent="-228600" algn="l" defTabSz="914400" rtl="0" eaLnBrk="1" latinLnBrk="0" hangingPunct="1">
              <a:lnSpc>
                <a:spcPct val="90000"/>
              </a:lnSpc>
              <a:spcBef>
                <a:spcPts val="800"/>
              </a:spcBef>
              <a:buClr>
                <a:schemeClr val="accent1"/>
              </a:buClr>
              <a:buFont typeface="Arial" pitchFamily="34" charset="0"/>
              <a:buChar char="•"/>
              <a:defRPr sz="1600" kern="1200">
                <a:solidFill>
                  <a:schemeClr val="tx1"/>
                </a:solidFill>
                <a:latin typeface="+mn-lt"/>
                <a:ea typeface="+mn-ea"/>
                <a:cs typeface="+mn-cs"/>
              </a:defRPr>
            </a:lvl3pPr>
            <a:lvl4pPr marL="1234440" indent="-228600" algn="l" defTabSz="914400" rtl="0" eaLnBrk="1" latinLnBrk="0" hangingPunct="1">
              <a:lnSpc>
                <a:spcPct val="90000"/>
              </a:lnSpc>
              <a:spcBef>
                <a:spcPts val="800"/>
              </a:spcBef>
              <a:buClr>
                <a:schemeClr val="accent1"/>
              </a:buClr>
              <a:buFont typeface="Arial" pitchFamily="34" charset="0"/>
              <a:buChar char="•"/>
              <a:defRPr sz="1400" kern="1200">
                <a:solidFill>
                  <a:schemeClr val="tx1"/>
                </a:solidFill>
                <a:latin typeface="+mn-lt"/>
                <a:ea typeface="+mn-ea"/>
                <a:cs typeface="+mn-cs"/>
              </a:defRPr>
            </a:lvl4pPr>
            <a:lvl5pPr marL="1554480" indent="-228600" algn="l" defTabSz="914400" rtl="0" eaLnBrk="1" latinLnBrk="0" hangingPunct="1">
              <a:lnSpc>
                <a:spcPct val="90000"/>
              </a:lnSpc>
              <a:spcBef>
                <a:spcPts val="800"/>
              </a:spcBef>
              <a:buClr>
                <a:schemeClr val="accent1"/>
              </a:buClr>
              <a:buFont typeface="Arial" pitchFamily="34" charset="0"/>
              <a:buChar char="•"/>
              <a:defRPr sz="1400" kern="1200">
                <a:solidFill>
                  <a:schemeClr val="tx1"/>
                </a:solidFill>
                <a:latin typeface="+mn-lt"/>
                <a:ea typeface="+mn-ea"/>
                <a:cs typeface="+mn-cs"/>
              </a:defRPr>
            </a:lvl5pPr>
            <a:lvl6pPr marL="1828800" indent="-228600" algn="l" defTabSz="914400" rtl="0" eaLnBrk="1" latinLnBrk="0" hangingPunct="1">
              <a:lnSpc>
                <a:spcPct val="90000"/>
              </a:lnSpc>
              <a:spcBef>
                <a:spcPts val="800"/>
              </a:spcBef>
              <a:buClr>
                <a:schemeClr val="accent1"/>
              </a:buClr>
              <a:buFont typeface="Arial" pitchFamily="34" charset="0"/>
              <a:buChar char="•"/>
              <a:defRPr sz="1400" kern="1200">
                <a:solidFill>
                  <a:schemeClr val="tx1"/>
                </a:solidFill>
                <a:latin typeface="+mn-lt"/>
                <a:ea typeface="+mn-ea"/>
                <a:cs typeface="+mn-cs"/>
              </a:defRPr>
            </a:lvl6pPr>
            <a:lvl7pPr marL="2103120" indent="-228600" algn="l" defTabSz="914400" rtl="0" eaLnBrk="1" latinLnBrk="0" hangingPunct="1">
              <a:lnSpc>
                <a:spcPct val="90000"/>
              </a:lnSpc>
              <a:spcBef>
                <a:spcPts val="800"/>
              </a:spcBef>
              <a:buClr>
                <a:schemeClr val="accent1"/>
              </a:buClr>
              <a:buFont typeface="Arial" pitchFamily="34" charset="0"/>
              <a:buChar char="•"/>
              <a:defRPr sz="1400" kern="1200">
                <a:solidFill>
                  <a:schemeClr val="tx1"/>
                </a:solidFill>
                <a:latin typeface="+mn-lt"/>
                <a:ea typeface="+mn-ea"/>
                <a:cs typeface="+mn-cs"/>
              </a:defRPr>
            </a:lvl7pPr>
            <a:lvl8pPr marL="2377440" indent="-228600" algn="l" defTabSz="914400" rtl="0" eaLnBrk="1" latinLnBrk="0" hangingPunct="1">
              <a:lnSpc>
                <a:spcPct val="90000"/>
              </a:lnSpc>
              <a:spcBef>
                <a:spcPts val="800"/>
              </a:spcBef>
              <a:buClr>
                <a:schemeClr val="accent1"/>
              </a:buClr>
              <a:buFont typeface="Arial" pitchFamily="34" charset="0"/>
              <a:buChar char="•"/>
              <a:defRPr sz="1400" kern="1200">
                <a:solidFill>
                  <a:schemeClr val="tx1"/>
                </a:solidFill>
                <a:latin typeface="+mn-lt"/>
                <a:ea typeface="+mn-ea"/>
                <a:cs typeface="+mn-cs"/>
              </a:defRPr>
            </a:lvl8pPr>
            <a:lvl9pPr marL="2651760" indent="-228600" algn="l" defTabSz="914400" rtl="0" eaLnBrk="1" latinLnBrk="0" hangingPunct="1">
              <a:lnSpc>
                <a:spcPct val="90000"/>
              </a:lnSpc>
              <a:spcBef>
                <a:spcPts val="800"/>
              </a:spcBef>
              <a:buClr>
                <a:schemeClr val="accent1"/>
              </a:buClr>
              <a:buFont typeface="Arial" pitchFamily="34" charset="0"/>
              <a:buChar char="•"/>
              <a:defRPr sz="1400" kern="1200">
                <a:solidFill>
                  <a:schemeClr val="tx1"/>
                </a:solidFill>
                <a:latin typeface="+mn-lt"/>
                <a:ea typeface="+mn-ea"/>
                <a:cs typeface="+mn-cs"/>
              </a:defRPr>
            </a:lvl9pPr>
          </a:lstStyle>
          <a:p>
            <a:pPr marL="45720" indent="0">
              <a:buNone/>
            </a:pPr>
            <a:r>
              <a:rPr lang="en-US" dirty="0"/>
              <a:t>The site is generally similar to other property in the area.</a:t>
            </a:r>
          </a:p>
          <a:p>
            <a:pPr marL="45720" indent="0">
              <a:buNone/>
            </a:pPr>
            <a:r>
              <a:rPr lang="en-US" dirty="0"/>
              <a:t>The area is characterized by rocky, desert conditions.</a:t>
            </a:r>
          </a:p>
          <a:p>
            <a:pPr marL="45720" indent="0">
              <a:buNone/>
            </a:pPr>
            <a:r>
              <a:rPr lang="en-US" dirty="0"/>
              <a:t>Burying of rocks seems unnecessary and of little value.</a:t>
            </a:r>
          </a:p>
          <a:p>
            <a:pPr marL="45720" indent="0">
              <a:buNone/>
            </a:pPr>
            <a:r>
              <a:rPr lang="en-US" dirty="0"/>
              <a:t>Site is not highly visible to surrounding area.</a:t>
            </a:r>
          </a:p>
          <a:p>
            <a:pPr marL="45720" indent="0">
              <a:buNone/>
            </a:pPr>
            <a:endParaRPr lang="en-US" dirty="0"/>
          </a:p>
          <a:p>
            <a:pPr marL="45720" indent="0">
              <a:buFont typeface="Arial" pitchFamily="34" charset="0"/>
              <a:buNone/>
            </a:pPr>
            <a:endParaRPr lang="en-US" dirty="0"/>
          </a:p>
          <a:p>
            <a:pPr marL="45720" indent="0">
              <a:buFont typeface="Arial" pitchFamily="34" charset="0"/>
              <a:buNone/>
            </a:pPr>
            <a:endParaRPr lang="en-US" dirty="0"/>
          </a:p>
        </p:txBody>
      </p:sp>
    </p:spTree>
    <p:extLst>
      <p:ext uri="{BB962C8B-B14F-4D97-AF65-F5344CB8AC3E}">
        <p14:creationId xmlns:p14="http://schemas.microsoft.com/office/powerpoint/2010/main" val="3224210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381000"/>
            <a:ext cx="9601200" cy="533400"/>
          </a:xfrm>
        </p:spPr>
        <p:txBody>
          <a:bodyPr>
            <a:normAutofit/>
          </a:bodyPr>
          <a:lstStyle/>
          <a:p>
            <a:pPr algn="ctr"/>
            <a:r>
              <a:rPr lang="en-US" dirty="0">
                <a:solidFill>
                  <a:schemeClr val="tx2"/>
                </a:solidFill>
              </a:rPr>
              <a:t>Proposed Condition revision/elimination</a:t>
            </a:r>
          </a:p>
        </p:txBody>
      </p:sp>
      <p:sp>
        <p:nvSpPr>
          <p:cNvPr id="7" name="Content Placeholder 3">
            <a:extLst>
              <a:ext uri="{FF2B5EF4-FFF2-40B4-BE49-F238E27FC236}">
                <a16:creationId xmlns:a16="http://schemas.microsoft.com/office/drawing/2014/main" xmlns="" id="{C0086611-D502-4465-84E6-613887CA3CC9}"/>
              </a:ext>
            </a:extLst>
          </p:cNvPr>
          <p:cNvSpPr>
            <a:spLocks noGrp="1"/>
          </p:cNvSpPr>
          <p:nvPr>
            <p:ph idx="1"/>
          </p:nvPr>
        </p:nvSpPr>
        <p:spPr>
          <a:xfrm>
            <a:off x="1295400" y="1031846"/>
            <a:ext cx="9601200" cy="5083727"/>
          </a:xfrm>
        </p:spPr>
        <p:txBody>
          <a:bodyPr>
            <a:normAutofit/>
          </a:bodyPr>
          <a:lstStyle/>
          <a:p>
            <a:pPr marL="45720" indent="0">
              <a:buNone/>
            </a:pPr>
            <a:endParaRPr lang="en-US" dirty="0"/>
          </a:p>
          <a:p>
            <a:pPr marL="45720" indent="0">
              <a:buNone/>
            </a:pPr>
            <a:endParaRPr lang="en-US" dirty="0"/>
          </a:p>
        </p:txBody>
      </p:sp>
      <p:sp>
        <p:nvSpPr>
          <p:cNvPr id="4" name="Content Placeholder 3">
            <a:extLst>
              <a:ext uri="{FF2B5EF4-FFF2-40B4-BE49-F238E27FC236}">
                <a16:creationId xmlns:a16="http://schemas.microsoft.com/office/drawing/2014/main" xmlns="" id="{1679C1E4-20D9-4B5C-8B61-7A1FEBE02A1B}"/>
              </a:ext>
            </a:extLst>
          </p:cNvPr>
          <p:cNvSpPr txBox="1">
            <a:spLocks/>
          </p:cNvSpPr>
          <p:nvPr/>
        </p:nvSpPr>
        <p:spPr>
          <a:xfrm>
            <a:off x="729841" y="1031846"/>
            <a:ext cx="10964411" cy="5236127"/>
          </a:xfrm>
          <a:prstGeom prst="rect">
            <a:avLst/>
          </a:prstGeom>
        </p:spPr>
        <p:txBody>
          <a:bodyPr vert="horz" lIns="91440" tIns="45720" rIns="91440" bIns="45720" rtlCol="0">
            <a:normAutofit/>
          </a:bodyPr>
          <a:lstStyle>
            <a:lvl1pPr marL="274320" indent="-228600" algn="l" defTabSz="914400" rtl="0" eaLnBrk="1" latinLnBrk="0" hangingPunct="1">
              <a:lnSpc>
                <a:spcPct val="90000"/>
              </a:lnSpc>
              <a:spcBef>
                <a:spcPts val="1800"/>
              </a:spcBef>
              <a:buClr>
                <a:schemeClr val="accent1"/>
              </a:buClr>
              <a:buFont typeface="Arial" pitchFamily="34" charset="0"/>
              <a:buChar char="•"/>
              <a:defRPr sz="2000" kern="1200">
                <a:solidFill>
                  <a:schemeClr val="tx1"/>
                </a:solidFill>
                <a:latin typeface="+mn-lt"/>
                <a:ea typeface="+mn-ea"/>
                <a:cs typeface="+mn-cs"/>
              </a:defRPr>
            </a:lvl1pPr>
            <a:lvl2pPr marL="594360" indent="-228600" algn="l" defTabSz="914400" rtl="0" eaLnBrk="1" latinLnBrk="0" hangingPunct="1">
              <a:lnSpc>
                <a:spcPct val="90000"/>
              </a:lnSpc>
              <a:spcBef>
                <a:spcPts val="1000"/>
              </a:spcBef>
              <a:buClr>
                <a:schemeClr val="accent1"/>
              </a:buClr>
              <a:buFont typeface="Arial" pitchFamily="34" charset="0"/>
              <a:buChar char="•"/>
              <a:defRPr sz="1800" kern="1200">
                <a:solidFill>
                  <a:schemeClr val="tx1"/>
                </a:solidFill>
                <a:latin typeface="+mn-lt"/>
                <a:ea typeface="+mn-ea"/>
                <a:cs typeface="+mn-cs"/>
              </a:defRPr>
            </a:lvl2pPr>
            <a:lvl3pPr marL="914400" indent="-228600" algn="l" defTabSz="914400" rtl="0" eaLnBrk="1" latinLnBrk="0" hangingPunct="1">
              <a:lnSpc>
                <a:spcPct val="90000"/>
              </a:lnSpc>
              <a:spcBef>
                <a:spcPts val="800"/>
              </a:spcBef>
              <a:buClr>
                <a:schemeClr val="accent1"/>
              </a:buClr>
              <a:buFont typeface="Arial" pitchFamily="34" charset="0"/>
              <a:buChar char="•"/>
              <a:defRPr sz="1600" kern="1200">
                <a:solidFill>
                  <a:schemeClr val="tx1"/>
                </a:solidFill>
                <a:latin typeface="+mn-lt"/>
                <a:ea typeface="+mn-ea"/>
                <a:cs typeface="+mn-cs"/>
              </a:defRPr>
            </a:lvl3pPr>
            <a:lvl4pPr marL="1234440" indent="-228600" algn="l" defTabSz="914400" rtl="0" eaLnBrk="1" latinLnBrk="0" hangingPunct="1">
              <a:lnSpc>
                <a:spcPct val="90000"/>
              </a:lnSpc>
              <a:spcBef>
                <a:spcPts val="800"/>
              </a:spcBef>
              <a:buClr>
                <a:schemeClr val="accent1"/>
              </a:buClr>
              <a:buFont typeface="Arial" pitchFamily="34" charset="0"/>
              <a:buChar char="•"/>
              <a:defRPr sz="1400" kern="1200">
                <a:solidFill>
                  <a:schemeClr val="tx1"/>
                </a:solidFill>
                <a:latin typeface="+mn-lt"/>
                <a:ea typeface="+mn-ea"/>
                <a:cs typeface="+mn-cs"/>
              </a:defRPr>
            </a:lvl4pPr>
            <a:lvl5pPr marL="1554480" indent="-228600" algn="l" defTabSz="914400" rtl="0" eaLnBrk="1" latinLnBrk="0" hangingPunct="1">
              <a:lnSpc>
                <a:spcPct val="90000"/>
              </a:lnSpc>
              <a:spcBef>
                <a:spcPts val="800"/>
              </a:spcBef>
              <a:buClr>
                <a:schemeClr val="accent1"/>
              </a:buClr>
              <a:buFont typeface="Arial" pitchFamily="34" charset="0"/>
              <a:buChar char="•"/>
              <a:defRPr sz="1400" kern="1200">
                <a:solidFill>
                  <a:schemeClr val="tx1"/>
                </a:solidFill>
                <a:latin typeface="+mn-lt"/>
                <a:ea typeface="+mn-ea"/>
                <a:cs typeface="+mn-cs"/>
              </a:defRPr>
            </a:lvl5pPr>
            <a:lvl6pPr marL="1828800" indent="-228600" algn="l" defTabSz="914400" rtl="0" eaLnBrk="1" latinLnBrk="0" hangingPunct="1">
              <a:lnSpc>
                <a:spcPct val="90000"/>
              </a:lnSpc>
              <a:spcBef>
                <a:spcPts val="800"/>
              </a:spcBef>
              <a:buClr>
                <a:schemeClr val="accent1"/>
              </a:buClr>
              <a:buFont typeface="Arial" pitchFamily="34" charset="0"/>
              <a:buChar char="•"/>
              <a:defRPr sz="1400" kern="1200">
                <a:solidFill>
                  <a:schemeClr val="tx1"/>
                </a:solidFill>
                <a:latin typeface="+mn-lt"/>
                <a:ea typeface="+mn-ea"/>
                <a:cs typeface="+mn-cs"/>
              </a:defRPr>
            </a:lvl6pPr>
            <a:lvl7pPr marL="2103120" indent="-228600" algn="l" defTabSz="914400" rtl="0" eaLnBrk="1" latinLnBrk="0" hangingPunct="1">
              <a:lnSpc>
                <a:spcPct val="90000"/>
              </a:lnSpc>
              <a:spcBef>
                <a:spcPts val="800"/>
              </a:spcBef>
              <a:buClr>
                <a:schemeClr val="accent1"/>
              </a:buClr>
              <a:buFont typeface="Arial" pitchFamily="34" charset="0"/>
              <a:buChar char="•"/>
              <a:defRPr sz="1400" kern="1200">
                <a:solidFill>
                  <a:schemeClr val="tx1"/>
                </a:solidFill>
                <a:latin typeface="+mn-lt"/>
                <a:ea typeface="+mn-ea"/>
                <a:cs typeface="+mn-cs"/>
              </a:defRPr>
            </a:lvl7pPr>
            <a:lvl8pPr marL="2377440" indent="-228600" algn="l" defTabSz="914400" rtl="0" eaLnBrk="1" latinLnBrk="0" hangingPunct="1">
              <a:lnSpc>
                <a:spcPct val="90000"/>
              </a:lnSpc>
              <a:spcBef>
                <a:spcPts val="800"/>
              </a:spcBef>
              <a:buClr>
                <a:schemeClr val="accent1"/>
              </a:buClr>
              <a:buFont typeface="Arial" pitchFamily="34" charset="0"/>
              <a:buChar char="•"/>
              <a:defRPr sz="1400" kern="1200">
                <a:solidFill>
                  <a:schemeClr val="tx1"/>
                </a:solidFill>
                <a:latin typeface="+mn-lt"/>
                <a:ea typeface="+mn-ea"/>
                <a:cs typeface="+mn-cs"/>
              </a:defRPr>
            </a:lvl8pPr>
            <a:lvl9pPr marL="2651760" indent="-228600" algn="l" defTabSz="914400" rtl="0" eaLnBrk="1" latinLnBrk="0" hangingPunct="1">
              <a:lnSpc>
                <a:spcPct val="90000"/>
              </a:lnSpc>
              <a:spcBef>
                <a:spcPts val="800"/>
              </a:spcBef>
              <a:buClr>
                <a:schemeClr val="accent1"/>
              </a:buClr>
              <a:buFont typeface="Arial" pitchFamily="34" charset="0"/>
              <a:buChar char="•"/>
              <a:defRPr sz="1400" kern="1200">
                <a:solidFill>
                  <a:schemeClr val="tx1"/>
                </a:solidFill>
                <a:latin typeface="+mn-lt"/>
                <a:ea typeface="+mn-ea"/>
                <a:cs typeface="+mn-cs"/>
              </a:defRPr>
            </a:lvl9pPr>
          </a:lstStyle>
          <a:p>
            <a:pPr marL="45720" indent="0">
              <a:buNone/>
            </a:pPr>
            <a:r>
              <a:rPr lang="en-US" b="1" dirty="0"/>
              <a:t>Revised Planning Condition </a:t>
            </a:r>
            <a:r>
              <a:rPr lang="en-US" b="1" dirty="0" err="1"/>
              <a:t>1.d</a:t>
            </a:r>
            <a:r>
              <a:rPr lang="en-US" dirty="0"/>
              <a:t>. - All piles of rocks and boulders shall be </a:t>
            </a:r>
            <a:r>
              <a:rPr lang="en-US" strike="sngStrike" dirty="0">
                <a:solidFill>
                  <a:srgbClr val="FF0000"/>
                </a:solidFill>
              </a:rPr>
              <a:t>treated with topsoil and</a:t>
            </a:r>
            <a:r>
              <a:rPr lang="en-US" dirty="0"/>
              <a:t> revegetated in accordance with the revised landscape plans submitted by the applicant on November 4, 2019 (Sheet L-1 and L-2 by L.A. Studio Nevada, dated 10/30/19). </a:t>
            </a:r>
          </a:p>
          <a:p>
            <a:pPr marL="45720" indent="0">
              <a:buNone/>
            </a:pPr>
            <a:endParaRPr lang="en-US" b="1"/>
          </a:p>
          <a:p>
            <a:pPr marL="45720" indent="0">
              <a:buNone/>
            </a:pPr>
            <a:r>
              <a:rPr lang="en-US" b="1"/>
              <a:t>Eliminated </a:t>
            </a:r>
            <a:r>
              <a:rPr lang="en-US" b="1" dirty="0"/>
              <a:t>Conditions:</a:t>
            </a:r>
          </a:p>
          <a:p>
            <a:pPr marL="45720" indent="0">
              <a:buNone/>
            </a:pPr>
            <a:r>
              <a:rPr lang="en-US" dirty="0"/>
              <a:t>f. After application of topsoil, a minimum of 40% of the rock pile areas shall be covered with topsoil. Not more than 60% of the rock pile areas shall be comprised of exposed rocks or boulders. </a:t>
            </a:r>
          </a:p>
          <a:p>
            <a:pPr marL="45720" indent="0">
              <a:buNone/>
            </a:pPr>
            <a:r>
              <a:rPr lang="en-US" dirty="0"/>
              <a:t>g. All rocks remaining partially exposed after application of topsoil shall be 12” or less in height above the adjacent topsoil. </a:t>
            </a:r>
          </a:p>
          <a:p>
            <a:pPr marL="45720" indent="0">
              <a:buNone/>
            </a:pPr>
            <a:r>
              <a:rPr lang="en-US" dirty="0"/>
              <a:t>i. Any single boulder (24” or greater in size) remaining partially exposed, greater than 12” in height, after application of topsoil shall be spaced at least 15 feet from any other any single boulder (24” or greater in size) remaining partially exposed, greater than 12” in height. </a:t>
            </a:r>
          </a:p>
        </p:txBody>
      </p:sp>
    </p:spTree>
    <p:extLst>
      <p:ext uri="{BB962C8B-B14F-4D97-AF65-F5344CB8AC3E}">
        <p14:creationId xmlns:p14="http://schemas.microsoft.com/office/powerpoint/2010/main" val="19214233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Red Line Business 16x9">
  <a:themeElements>
    <a:clrScheme name="RedLineBusiness_16x9">
      <a:dk1>
        <a:srgbClr val="514A40"/>
      </a:dk1>
      <a:lt1>
        <a:sysClr val="window" lastClr="FFFFFF"/>
      </a:lt1>
      <a:dk2>
        <a:srgbClr val="000000"/>
      </a:dk2>
      <a:lt2>
        <a:srgbClr val="F9F7F3"/>
      </a:lt2>
      <a:accent1>
        <a:srgbClr val="A85229"/>
      </a:accent1>
      <a:accent2>
        <a:srgbClr val="98916E"/>
      </a:accent2>
      <a:accent3>
        <a:srgbClr val="C9A645"/>
      </a:accent3>
      <a:accent4>
        <a:srgbClr val="76A7B2"/>
      </a:accent4>
      <a:accent5>
        <a:srgbClr val="82A670"/>
      </a:accent5>
      <a:accent6>
        <a:srgbClr val="896170"/>
      </a:accent6>
      <a:hlink>
        <a:srgbClr val="A85229"/>
      </a:hlink>
      <a:folHlink>
        <a:srgbClr val="98916E"/>
      </a:folHlink>
    </a:clrScheme>
    <a:fontScheme name="Cambria">
      <a:majorFont>
        <a:latin typeface="Cambr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15_4109default" id="{E728D685-11FC-4812-BA85-57AC6F9C9F40}" vid="{BC4E008B-95FF-4815-904E-143A8EDFC1D4}"/>
    </a:ext>
  </a:extLst>
</a:theme>
</file>

<file path=ppt/theme/theme2.xml><?xml version="1.0" encoding="utf-8"?>
<a:theme xmlns:a="http://schemas.openxmlformats.org/drawingml/2006/main" name="Office Theme">
  <a:themeElements>
    <a:clrScheme name="RedLineBusiness_16x9">
      <a:dk1>
        <a:srgbClr val="514A40"/>
      </a:dk1>
      <a:lt1>
        <a:sysClr val="window" lastClr="FFFFFF"/>
      </a:lt1>
      <a:dk2>
        <a:srgbClr val="000000"/>
      </a:dk2>
      <a:lt2>
        <a:srgbClr val="F9F7F3"/>
      </a:lt2>
      <a:accent1>
        <a:srgbClr val="A85229"/>
      </a:accent1>
      <a:accent2>
        <a:srgbClr val="98916E"/>
      </a:accent2>
      <a:accent3>
        <a:srgbClr val="C9A645"/>
      </a:accent3>
      <a:accent4>
        <a:srgbClr val="76A7B2"/>
      </a:accent4>
      <a:accent5>
        <a:srgbClr val="82A670"/>
      </a:accent5>
      <a:accent6>
        <a:srgbClr val="896170"/>
      </a:accent6>
      <a:hlink>
        <a:srgbClr val="A85229"/>
      </a:hlink>
      <a:folHlink>
        <a:srgbClr val="98916E"/>
      </a:folHlink>
    </a:clrScheme>
    <a:fontScheme name="Cambria">
      <a:majorFont>
        <a:latin typeface="Cambr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57000"/>
                <a:satMod val="101000"/>
              </a:schemeClr>
            </a:gs>
            <a:gs pos="50000">
              <a:schemeClr val="phClr">
                <a:lumMod val="137000"/>
                <a:satMod val="103000"/>
              </a:schemeClr>
            </a:gs>
            <a:gs pos="100000">
              <a:schemeClr val="phClr">
                <a:lumMod val="115000"/>
                <a:satMod val="109000"/>
              </a:schemeClr>
            </a:gs>
          </a:gsLst>
          <a:lin ang="5400000" scaled="0"/>
        </a:gradFill>
        <a:gradFill rotWithShape="1">
          <a:gsLst>
            <a:gs pos="0">
              <a:schemeClr val="phClr">
                <a:satMod val="103000"/>
                <a:lumMod val="118000"/>
              </a:schemeClr>
            </a:gs>
            <a:gs pos="50000">
              <a:schemeClr val="phClr">
                <a:satMod val="89000"/>
                <a:lumMod val="91000"/>
              </a:schemeClr>
            </a:gs>
            <a:gs pos="100000">
              <a:schemeClr val="phClr">
                <a:lumMod val="6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100000"/>
                <a:satMod val="100000"/>
                <a:shade val="0"/>
              </a:schemeClr>
            </a:gs>
            <a:gs pos="0">
              <a:scrgbClr r="0" g="0" b="0"/>
            </a:gs>
            <a:gs pos="100000">
              <a:schemeClr val="phClr">
                <a:shade val="100000"/>
                <a:satMod val="100000"/>
              </a:schemeClr>
            </a:gs>
          </a:gsLst>
          <a:lin ang="5400000" scaled="0"/>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RedLineBusiness_16x9">
      <a:dk1>
        <a:srgbClr val="514A40"/>
      </a:dk1>
      <a:lt1>
        <a:sysClr val="window" lastClr="FFFFFF"/>
      </a:lt1>
      <a:dk2>
        <a:srgbClr val="000000"/>
      </a:dk2>
      <a:lt2>
        <a:srgbClr val="F9F7F3"/>
      </a:lt2>
      <a:accent1>
        <a:srgbClr val="A85229"/>
      </a:accent1>
      <a:accent2>
        <a:srgbClr val="98916E"/>
      </a:accent2>
      <a:accent3>
        <a:srgbClr val="C9A645"/>
      </a:accent3>
      <a:accent4>
        <a:srgbClr val="76A7B2"/>
      </a:accent4>
      <a:accent5>
        <a:srgbClr val="82A670"/>
      </a:accent5>
      <a:accent6>
        <a:srgbClr val="896170"/>
      </a:accent6>
      <a:hlink>
        <a:srgbClr val="A85229"/>
      </a:hlink>
      <a:folHlink>
        <a:srgbClr val="98916E"/>
      </a:folHlink>
    </a:clrScheme>
    <a:fontScheme name="Cambria">
      <a:majorFont>
        <a:latin typeface="Cambr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57000"/>
                <a:satMod val="101000"/>
              </a:schemeClr>
            </a:gs>
            <a:gs pos="50000">
              <a:schemeClr val="phClr">
                <a:lumMod val="137000"/>
                <a:satMod val="103000"/>
              </a:schemeClr>
            </a:gs>
            <a:gs pos="100000">
              <a:schemeClr val="phClr">
                <a:lumMod val="115000"/>
                <a:satMod val="109000"/>
              </a:schemeClr>
            </a:gs>
          </a:gsLst>
          <a:lin ang="5400000" scaled="0"/>
        </a:gradFill>
        <a:gradFill rotWithShape="1">
          <a:gsLst>
            <a:gs pos="0">
              <a:schemeClr val="phClr">
                <a:satMod val="103000"/>
                <a:lumMod val="118000"/>
              </a:schemeClr>
            </a:gs>
            <a:gs pos="50000">
              <a:schemeClr val="phClr">
                <a:satMod val="89000"/>
                <a:lumMod val="91000"/>
              </a:schemeClr>
            </a:gs>
            <a:gs pos="100000">
              <a:schemeClr val="phClr">
                <a:lumMod val="6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100000"/>
                <a:satMod val="100000"/>
                <a:shade val="0"/>
              </a:schemeClr>
            </a:gs>
            <a:gs pos="0">
              <a:scrgbClr r="0" g="0" b="0"/>
            </a:gs>
            <a:gs pos="100000">
              <a:schemeClr val="phClr">
                <a:shade val="100000"/>
                <a:satMod val="100000"/>
              </a:schemeClr>
            </a:gs>
          </a:gsLst>
          <a:lin ang="5400000" scaled="0"/>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8F180B1C-2212-497F-A259-C959ADD048C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Business red line presentation (widescreen)</Template>
  <TotalTime>0</TotalTime>
  <Words>441</Words>
  <Application>Microsoft Office PowerPoint</Application>
  <PresentationFormat>Widescreen</PresentationFormat>
  <Paragraphs>45</Paragraphs>
  <Slides>9</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9</vt:i4>
      </vt:variant>
    </vt:vector>
  </HeadingPairs>
  <TitlesOfParts>
    <vt:vector size="12" baseType="lpstr">
      <vt:lpstr>Arial</vt:lpstr>
      <vt:lpstr>Cambria</vt:lpstr>
      <vt:lpstr>Red Line Business 16x9</vt:lpstr>
      <vt:lpstr>Mustang industrial development</vt:lpstr>
      <vt:lpstr>location</vt:lpstr>
      <vt:lpstr>goal</vt:lpstr>
      <vt:lpstr>Site history</vt:lpstr>
      <vt:lpstr>Amended Conditions of approval – Item 1</vt:lpstr>
      <vt:lpstr>Amended Conditions of approval – item 2</vt:lpstr>
      <vt:lpstr>Example of subjective nature of mitigation adjacent property views</vt:lpstr>
      <vt:lpstr>Example of subjective nature of mitigation subject property</vt:lpstr>
      <vt:lpstr>Proposed Condition revision/elimination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keywords/>
  <cp:lastModifiedBy/>
  <cp:revision>1</cp:revision>
  <dcterms:created xsi:type="dcterms:W3CDTF">2017-02-13T18:51:14Z</dcterms:created>
  <dcterms:modified xsi:type="dcterms:W3CDTF">2019-12-05T21:18:20Z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TC030310239991</vt:lpwstr>
  </property>
</Properties>
</file>